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KoPubWorldDotum_Pro Bold"/>
      <p:bold r:id="rId16"/>
    </p:embeddedFont>
    <p:embeddedFont>
      <p:font typeface="KoPubWorldDotum_Pro Medium"/>
      <p:bold r:id="rId17"/>
    </p:embeddedFont>
    <p:embeddedFont>
      <p:font typeface="조선견고딕"/>
      <p:regular r:id="rId18"/>
    </p:embeddedFont>
    <p:embeddedFont>
      <p:font typeface="KoPubWorldDotum_Pro Light"/>
      <p:regular r:id="rId19"/>
    </p:embeddedFont>
    <p:embeddedFont>
      <p:font typeface="210 Baekdusan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8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9.png" Type="http://schemas.openxmlformats.org/officeDocument/2006/relationships/image"/><Relationship Id="rId5" Target="../media/image8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855200"/>
            <a:ext cx="18288000" cy="43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27600" y="5715000"/>
            <a:ext cx="8445500" cy="6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14900" y="6184900"/>
            <a:ext cx="8445500" cy="787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43500" y="6337300"/>
            <a:ext cx="7988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Bold"/>
              </a:rPr>
              <a:t>실사구시의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Bold"/>
              </a:rPr>
              <a:t>물리학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Bold"/>
              </a:rPr>
              <a:t> 79p ~ 84p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17700" y="8191500"/>
            <a:ext cx="2654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369A9"/>
                </a:solidFill>
                <a:ea typeface="KoPubWorldDotum_Pro Bold"/>
              </a:rPr>
              <a:t>학</a:t>
            </a:r>
            <a:r>
              <a:rPr lang="en-US" sz="2200" b="false" i="false" u="none" strike="noStrike">
                <a:solidFill>
                  <a:srgbClr val="0369A9"/>
                </a:solidFill>
                <a:latin typeface="KoPubWorldDotum_Pro Bold"/>
              </a:rPr>
              <a:t>  </a:t>
            </a:r>
            <a:r>
              <a:rPr lang="ko-KR" sz="2200" b="false" i="false" u="none" strike="noStrike">
                <a:solidFill>
                  <a:srgbClr val="0369A9"/>
                </a:solidFill>
                <a:ea typeface="KoPubWorldDotum_Pro Bold"/>
              </a:rPr>
              <a:t>번</a:t>
            </a:r>
            <a:r>
              <a:rPr lang="en-US" sz="2200" b="true" i="false" u="none" strike="noStrike">
                <a:solidFill>
                  <a:srgbClr val="000000"/>
                </a:solidFill>
                <a:latin typeface="KoPubWorldDotum_Pro Medium"/>
              </a:rPr>
              <a:t>  2025029761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369A9"/>
                </a:solidFill>
                <a:ea typeface="KoPubWorldDotum_Pro Bold"/>
              </a:rPr>
              <a:t>이</a:t>
            </a:r>
            <a:r>
              <a:rPr lang="en-US" sz="2200" b="false" i="false" u="none" strike="noStrike">
                <a:solidFill>
                  <a:srgbClr val="0369A9"/>
                </a:solidFill>
                <a:latin typeface="KoPubWorldDotum_Pro Bold"/>
              </a:rPr>
              <a:t>  </a:t>
            </a:r>
            <a:r>
              <a:rPr lang="ko-KR" sz="2200" b="false" i="false" u="none" strike="noStrike">
                <a:solidFill>
                  <a:srgbClr val="0369A9"/>
                </a:solidFill>
                <a:ea typeface="KoPubWorldDotum_Pro Bold"/>
              </a:rPr>
              <a:t>름</a:t>
            </a:r>
            <a:r>
              <a:rPr lang="en-US" sz="2200" b="true" i="false" u="none" strike="noStrike">
                <a:solidFill>
                  <a:srgbClr val="000000"/>
                </a:solidFill>
                <a:latin typeface="KoPubWorldDotum_Pro Medium"/>
              </a:rPr>
              <a:t>  </a:t>
            </a:r>
            <a:r>
              <a:rPr lang="ko-KR" sz="2200" b="true" i="false" u="none" strike="noStrike">
                <a:solidFill>
                  <a:srgbClr val="000000"/>
                </a:solidFill>
                <a:ea typeface="KoPubWorldDotum_Pro Medium"/>
              </a:rPr>
              <a:t>박예성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true" i="false" u="none" strike="noStrike" spc="100">
                <a:solidFill>
                  <a:srgbClr val="595959"/>
                </a:solidFill>
                <a:latin typeface="KoPubWorldDotum_Pro Medium"/>
              </a:rPr>
              <a:t>2025.03.17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0800" y="3556000"/>
            <a:ext cx="80264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58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800" b="false" i="false" u="none" strike="noStrike">
                <a:solidFill>
                  <a:srgbClr val="0369A9"/>
                </a:solidFill>
                <a:latin typeface="조선견고딕"/>
              </a:rPr>
              <a:t> 1. </a:t>
            </a:r>
            <a:r>
              <a:rPr lang="ko-KR" sz="5800" b="false" i="false" u="none" strike="noStrike">
                <a:solidFill>
                  <a:srgbClr val="0369A9"/>
                </a:solidFill>
                <a:ea typeface="조선견고딕"/>
              </a:rPr>
              <a:t>중력가속도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855200"/>
            <a:ext cx="18288000" cy="43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27600" y="5715000"/>
            <a:ext cx="8445500" cy="6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true" i="false" u="none" strike="noStrike" spc="100">
                <a:solidFill>
                  <a:srgbClr val="595959"/>
                </a:solidFill>
                <a:latin typeface="KoPubWorldDotum_Pro Medium"/>
              </a:rPr>
              <a:t>2025.03.17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0800" y="3556000"/>
            <a:ext cx="80264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5800" b="false" i="false" u="none" strike="noStrike">
                <a:solidFill>
                  <a:srgbClr val="0369A9"/>
                </a:solidFill>
                <a:ea typeface="조선견고딕"/>
              </a:rPr>
              <a:t>감사합니다</a:t>
            </a:r>
            <a:r>
              <a:rPr lang="en-US" sz="5800" b="false" i="false" u="none" strike="noStrike">
                <a:solidFill>
                  <a:srgbClr val="0369A9"/>
                </a:solidFill>
                <a:latin typeface="조선견고딕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41800" y="6438900"/>
            <a:ext cx="495300" cy="46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6438900"/>
            <a:ext cx="495300" cy="46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41800" y="3149600"/>
            <a:ext cx="495300" cy="46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3149600"/>
            <a:ext cx="495300" cy="46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85800" y="3149600"/>
            <a:ext cx="495300" cy="46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524500"/>
            <a:ext cx="130048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9855200"/>
            <a:ext cx="18288000" cy="43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 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00" y="3429000"/>
            <a:ext cx="2870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369A9"/>
                </a:solidFill>
                <a:ea typeface="조선견고딕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00600" y="6388100"/>
            <a:ext cx="30099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방법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분석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94200" y="6451600"/>
            <a:ext cx="215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조선견고딕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8800" y="6388100"/>
            <a:ext cx="2997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결과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토의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42400" y="6451600"/>
            <a:ext cx="215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조선견고딕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1800" y="4127500"/>
            <a:ext cx="3962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포토게이트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피켓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펜스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67200" y="7264400"/>
            <a:ext cx="396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수집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90000" y="4127500"/>
            <a:ext cx="363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갈릴레오의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자유낙하운동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관계식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15400" y="7264400"/>
            <a:ext cx="396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기입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오차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토의사항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85800" y="3924300"/>
            <a:ext cx="396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중력가속도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측정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장치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Data-studio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프로그램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설정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00600" y="3111500"/>
            <a:ext cx="2971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준비물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(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기구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19600" y="3162300"/>
            <a:ext cx="304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조선견고딕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8800" y="2870200"/>
            <a:ext cx="26924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목적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및</a:t>
            </a:r>
          </a:p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이론적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배경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55100" y="3162300"/>
            <a:ext cx="215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조선견고딕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44600" y="3111500"/>
            <a:ext cx="2692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세팅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38200" y="3162300"/>
            <a:ext cx="215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조선견고딕"/>
              </a:rPr>
              <a:t>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84200" y="6464300"/>
            <a:ext cx="495300" cy="469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843000" y="6426200"/>
            <a:ext cx="2997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Reference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36600" y="6451600"/>
            <a:ext cx="266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조선견고딕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09600" y="7289800"/>
            <a:ext cx="396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실사구시의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물리학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대학물리학</a:t>
            </a:r>
            <a:r>
              <a:rPr lang="en-US" sz="22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KoPubWorldDotum_Pro Medium"/>
              </a:rPr>
              <a:t>에센스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7289800"/>
            <a:ext cx="79121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7912100"/>
            <a:ext cx="79248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 rot="0">
            <a:off x="0" y="8115300"/>
            <a:ext cx="18288000" cy="217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21800" y="7289800"/>
            <a:ext cx="79121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7912100"/>
            <a:ext cx="79248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94700" y="9182100"/>
            <a:ext cx="1485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41700" y="2603500"/>
            <a:ext cx="3200400" cy="468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93600" y="2717800"/>
            <a:ext cx="2146300" cy="4572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700" y="1371600"/>
            <a:ext cx="15532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준비물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(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기구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100" y="7416800"/>
            <a:ext cx="772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포토게이트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3400" y="7416800"/>
            <a:ext cx="772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피켓</a:t>
            </a:r>
            <a:r>
              <a:rPr lang="en-US" sz="2200" b="false" i="false" u="none" strike="noStrike">
                <a:solidFill>
                  <a:srgbClr val="595959"/>
                </a:solidFill>
                <a:latin typeface="KoPubWorldDotum_Pro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펜스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" y="8737600"/>
            <a:ext cx="7429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광학적인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방법으로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물제의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운동을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측정해주는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기구입니다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4700" y="8737600"/>
            <a:ext cx="7429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피켓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펜스는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균등한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간격의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불투명한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패드가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투명한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플라스틱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조각입니다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3035300"/>
            <a:ext cx="127000" cy="39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0">
            <a:off x="1752600" y="5943600"/>
            <a:ext cx="10795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3810000"/>
            <a:ext cx="2387600" cy="238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7188200"/>
            <a:ext cx="2387600" cy="238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070100" y="6502400"/>
            <a:ext cx="4318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35400" y="3810000"/>
            <a:ext cx="133731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114800" y="4102100"/>
            <a:ext cx="5969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114800" y="5232400"/>
            <a:ext cx="596900" cy="596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53000" y="4864100"/>
            <a:ext cx="118618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35400" y="7188200"/>
            <a:ext cx="13373100" cy="238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114800" y="8077200"/>
            <a:ext cx="596900" cy="596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700" y="1371600"/>
            <a:ext cx="6807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목적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및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이론적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배경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2946400"/>
            <a:ext cx="16014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이론적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배경에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따라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이론이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옳은지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파악하기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위해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9100" y="4559300"/>
            <a:ext cx="127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KoPubWorldDotum_Pro Medium"/>
              </a:rPr>
              <a:t>이론적</a:t>
            </a:r>
            <a:r>
              <a:rPr lang="en-US" sz="3300" b="tru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KoPubWorldDotum_Pro Medium"/>
              </a:rPr>
              <a:t>배경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9900" y="7797800"/>
            <a:ext cx="10414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KoPubWorldDotum_Pro Medium"/>
              </a:rPr>
              <a:t>실험</a:t>
            </a:r>
            <a:r>
              <a:rPr lang="en-US" sz="3300" b="tru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KoPubWorldDotum_Pro Medium"/>
              </a:rPr>
              <a:t>목적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89500" y="4178300"/>
            <a:ext cx="1206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어떤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물체가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낙하할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공기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저항을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무시할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있다면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아래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방향으로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등가속도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운동을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것이다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89500" y="5105400"/>
            <a:ext cx="12065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이때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낙하하는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물체에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중력만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작용한다면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가속도가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g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인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등가속도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운동을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이동거리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x = 1/2 gt^2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만족할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것이다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즉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이동거리는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시간의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제곱에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비례할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것이다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89500" y="7759700"/>
            <a:ext cx="120650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이론이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실제로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성립하는지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알기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일단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물체의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운동을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등가속도로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가정한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결과와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비교할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따라서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위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실험에서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우리는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포토게이트를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통하여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떨어지는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피켓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펜스의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낙하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측정하여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중력가속도를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측정하고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이론적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배경에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문제가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없는지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파악하여야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KoPubWorldDotum_Pro Medium"/>
              </a:rPr>
              <a:t>한다</a:t>
            </a:r>
            <a:r>
              <a:rPr lang="en-US" sz="24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7289800"/>
            <a:ext cx="79121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7912100"/>
            <a:ext cx="79248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 rot="0">
            <a:off x="0" y="8115300"/>
            <a:ext cx="18288000" cy="217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21800" y="7289800"/>
            <a:ext cx="79121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7912100"/>
            <a:ext cx="79248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94700" y="9182100"/>
            <a:ext cx="1485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87600" y="2946400"/>
            <a:ext cx="5384800" cy="438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61600" y="3073400"/>
            <a:ext cx="5753100" cy="4203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700" y="1371600"/>
            <a:ext cx="15532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100" y="7416800"/>
            <a:ext cx="772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중력가속도</a:t>
            </a:r>
            <a:r>
              <a:rPr lang="en-US" sz="2200" b="false" i="false" u="none" strike="noStrike">
                <a:solidFill>
                  <a:srgbClr val="595959"/>
                </a:solidFill>
                <a:latin typeface="KoPubWorldDotum_Pro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실험</a:t>
            </a:r>
            <a:r>
              <a:rPr lang="en-US" sz="2200" b="false" i="false" u="none" strike="noStrike">
                <a:solidFill>
                  <a:srgbClr val="595959"/>
                </a:solidFill>
                <a:latin typeface="KoPubWorldDotum_Pro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장치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3400" y="7416800"/>
            <a:ext cx="772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KoPubWorldDotum_Pro Light"/>
              </a:rPr>
              <a:t>Data-studio </a:t>
            </a: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프로그램</a:t>
            </a:r>
            <a:r>
              <a:rPr lang="en-US" sz="2200" b="false" i="false" u="none" strike="noStrike">
                <a:solidFill>
                  <a:srgbClr val="595959"/>
                </a:solidFill>
                <a:latin typeface="KoPubWorldDotum_Pro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KoPubWorldDotum_Pro Light"/>
              </a:rPr>
              <a:t>설정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" y="8305800"/>
            <a:ext cx="74295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먼저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중력가속도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장치를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위와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같이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세팅한다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이때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피켓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펜스가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안전하게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통과할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있을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정도의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높이에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위치시켜야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하고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충격방지패드를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낙하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지점에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놓아야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1800" y="8102600"/>
            <a:ext cx="88265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Science Workshop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인터페이스를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컴퓨터에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연결하고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스테레오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폰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플러그를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그림과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같이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디지털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채널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1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연결한다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Data-studio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실행한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Data-studio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에서도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위치에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연결한다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포토게이트의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피켓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펜스를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Measurement, Constants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설정하여야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3035300"/>
            <a:ext cx="1270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3733800"/>
            <a:ext cx="16129000" cy="184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5740400"/>
            <a:ext cx="16129000" cy="184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7734300"/>
            <a:ext cx="16129000" cy="184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165600"/>
            <a:ext cx="825500" cy="825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1371600"/>
            <a:ext cx="15532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" y="2946400"/>
            <a:ext cx="16014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데이터는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아래와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같이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수집한다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1600" y="4152900"/>
            <a:ext cx="141986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피켓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펜스를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지면과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수직으로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세우고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,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떨어뜨릴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때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피켓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펜스가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포토게이트에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닿지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않게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유의하여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피켓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펜스를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떨어뜨릴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준비를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한다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6200" y="6388100"/>
            <a:ext cx="141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데이터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기록을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시작하고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,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피켓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펜스가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포토게이트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빔을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통과하도록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낙하시킨다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6200" y="8394700"/>
            <a:ext cx="141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피켓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펜스가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포토게이트를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완전히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빠져나간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후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,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기록을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KoPubWorldDotum_Pro Medium"/>
              </a:rPr>
              <a:t>멈춘다</a:t>
            </a:r>
            <a:r>
              <a:rPr lang="en-US" sz="2800" b="false" i="false" u="none" strike="noStrike">
                <a:solidFill>
                  <a:srgbClr val="FFFFFF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8800" y="4343400"/>
            <a:ext cx="279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210 Baekdusan Regular"/>
              </a:rPr>
              <a:t>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6235700"/>
            <a:ext cx="825500" cy="82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28800" y="6413500"/>
            <a:ext cx="241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210 Baekdusan Regular"/>
              </a:rPr>
              <a:t>2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8242300"/>
            <a:ext cx="825500" cy="825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28800" y="8407400"/>
            <a:ext cx="241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210 Baekdusan Regular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 rot="0">
            <a:off x="1054100" y="3035300"/>
            <a:ext cx="6870700" cy="654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18500" y="3048000"/>
            <a:ext cx="4699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18500" y="3784600"/>
            <a:ext cx="8890000" cy="237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34400" y="3937000"/>
            <a:ext cx="8458200" cy="96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34400" y="5016500"/>
            <a:ext cx="84582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6146800"/>
            <a:ext cx="8890000" cy="219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34400" y="6146800"/>
            <a:ext cx="84582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34400" y="7213600"/>
            <a:ext cx="84582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" y="3289300"/>
            <a:ext cx="6400800" cy="604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4500" y="8890000"/>
            <a:ext cx="59309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1371600"/>
            <a:ext cx="15532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데이터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0800" y="3009900"/>
            <a:ext cx="435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oPubWorldDotum_Pro Bold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Bold"/>
              </a:rPr>
              <a:t>방법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600" y="3060700"/>
            <a:ext cx="292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true" i="false" u="none" strike="noStrike">
                <a:solidFill>
                  <a:srgbClr val="FFFFFF"/>
                </a:solidFill>
                <a:latin typeface="조선견고딕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50300" y="4254500"/>
            <a:ext cx="8077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왼쪽과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같이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시간에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따른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속력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가속도의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보여줄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그래프를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띄운다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50300" y="5143500"/>
            <a:ext cx="8077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Data-studio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'Fit'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메뉴에서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'Linear Fit'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선택하여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기울기에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대해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'Best fit'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결정한다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50300" y="6286500"/>
            <a:ext cx="8077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Data-studio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'Statistics'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메뉴로부터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'Mean'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선택하여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가속도의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그래프에서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'Mean'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기록한다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0300" y="7353300"/>
            <a:ext cx="8077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위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분석에서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나온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그래프와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실험에서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측정한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데이터를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실험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결과를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KoPubWorldDotum_Pro Medium"/>
              </a:rPr>
              <a:t>정리한다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3022600"/>
            <a:ext cx="16129000" cy="1409700"/>
          </a:xfrm>
          <a:prstGeom prst="rect">
            <a:avLst/>
          </a:prstGeom>
          <a:effectLst>
            <a:outerShdw dir="3000000" dist="172739" blurRad="0">
              <a:srgbClr val="000000">
                <a:alpha val="8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5219700"/>
            <a:ext cx="16129000" cy="4356100"/>
          </a:xfrm>
          <a:prstGeom prst="rect">
            <a:avLst/>
          </a:prstGeom>
          <a:effectLst>
            <a:outerShdw dir="3000000" dist="167568" blurRad="0">
              <a:srgbClr val="000000">
                <a:alpha val="8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63000" y="4762500"/>
            <a:ext cx="7620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75200" y="4826000"/>
            <a:ext cx="87376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02200" y="7531100"/>
            <a:ext cx="3035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63200" y="7531100"/>
            <a:ext cx="30353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194300" y="4914900"/>
            <a:ext cx="7899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KoPubWorldDotum_Pro Medium"/>
              </a:rPr>
              <a:t>토의</a:t>
            </a:r>
            <a:r>
              <a:rPr lang="en-US" sz="3200" b="false" i="false" u="none" strike="noStrike">
                <a:solidFill>
                  <a:srgbClr val="FFFFFF"/>
                </a:solidFill>
                <a:latin typeface="KoPubWorldDotum_Pro Medium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KoPubWorldDotum_Pro Medium"/>
              </a:rPr>
              <a:t>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2100" y="6375400"/>
            <a:ext cx="44323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속력의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기울기와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가속도의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평균이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다른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이유는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무엇인가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속력의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기울기와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가속도의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평균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중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무엇이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정확한가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21500" y="5689600"/>
            <a:ext cx="4432300" cy="369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얻어진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중력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가속도가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공기의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마찰에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의해서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얼마만큼의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영향을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받았는가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log-log plot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사용하여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이동거리와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시간이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power law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표현됨을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확인하고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그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기울기가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2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임을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확인한다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06300" y="6845300"/>
            <a:ext cx="44323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오차를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유발할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여러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요인들을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제시하고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실험을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개선시킬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방안을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KoPubWorldDotum_Pro Medium"/>
              </a:rPr>
              <a:t>제시하라</a:t>
            </a:r>
            <a:r>
              <a:rPr lang="en-US" sz="26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6700" y="1371600"/>
            <a:ext cx="15532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실험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결과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및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 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토의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4700" y="3225800"/>
            <a:ext cx="141986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총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4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회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실험하여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시간에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대한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속력의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기울기와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구간별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가속도의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평균을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기록한다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.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또한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, 4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회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실험한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값의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평균도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 </a:t>
            </a:r>
            <a:r>
              <a:rPr lang="ko-KR" sz="2800" b="false" i="false" u="none" strike="noStrike">
                <a:solidFill>
                  <a:srgbClr val="0369A9"/>
                </a:solidFill>
                <a:ea typeface="KoPubWorldDotum_Pro Bold"/>
              </a:rPr>
              <a:t>기록한다</a:t>
            </a:r>
            <a:r>
              <a:rPr lang="en-US" sz="2800" b="false" i="false" u="none" strike="noStrike">
                <a:solidFill>
                  <a:srgbClr val="0369A9"/>
                </a:solidFill>
                <a:latin typeface="KoPubWorldDotum_Pro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1079500" y="1219200"/>
            <a:ext cx="16129000" cy="12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162052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744700" y="673100"/>
            <a:ext cx="247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KoPubWorldDotum_Pro Medium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00" y="1371600"/>
            <a:ext cx="4978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Reference(</a:t>
            </a:r>
            <a:r>
              <a:rPr lang="ko-KR" sz="5000" b="false" i="false" u="none" strike="noStrike">
                <a:solidFill>
                  <a:srgbClr val="0369A9"/>
                </a:solidFill>
                <a:ea typeface="조선견고딕"/>
              </a:rPr>
              <a:t>출처</a:t>
            </a:r>
            <a:r>
              <a:rPr lang="en-US" sz="5000" b="false" i="false" u="none" strike="noStrike">
                <a:solidFill>
                  <a:srgbClr val="0369A9"/>
                </a:solidFill>
                <a:latin typeface="조선견고딕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400" y="2832100"/>
            <a:ext cx="16014700" cy="203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실사구시의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물리학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제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3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판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한양대학교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물리학과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물리교재연구실</a:t>
            </a:r>
          </a:p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대학물리학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에센스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 (International Student Edition), Raymond A. Serway and John W. Jewett, Jr.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저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북스힐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, 2024</a:t>
            </a:r>
          </a:p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Physique, Bramand P.</a:t>
            </a:r>
            <a:r>
              <a:rPr lang="ko-KR" sz="3200" b="false" i="false" u="none" strike="noStrike">
                <a:solidFill>
                  <a:srgbClr val="000000"/>
                </a:solidFill>
                <a:ea typeface="KoPubWorldDotum_Pro Bold"/>
              </a:rPr>
              <a:t>저</a:t>
            </a:r>
            <a:r>
              <a:rPr lang="en-US" sz="3200" b="false" i="false" u="none" strike="noStrike">
                <a:solidFill>
                  <a:srgbClr val="000000"/>
                </a:solidFill>
                <a:latin typeface="KoPubWorldDotum_Pro Bold"/>
              </a:rPr>
              <a:t>, Hachette Education, 1998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